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212" r:id="rId1"/>
  </p:sldMasterIdLst>
  <p:handoutMasterIdLst>
    <p:handoutMasterId r:id="rId3"/>
  </p:handoutMasterIdLst>
  <p:sldIdLst>
    <p:sldId id="256" r:id="rId2"/>
  </p:sldIdLst>
  <p:sldSz cx="43891200" cy="32918400"/>
  <p:notesSz cx="7010400" cy="9271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Quattrocento" panose="02020502030000000404" pitchFamily="18" charset="0"/>
      <p:regular r:id="rId8"/>
      <p:bold r:id="rId9"/>
    </p:embeddedFont>
    <p:embeddedFont>
      <p:font typeface="Quattrocento Sans" panose="020B0502050000020003" pitchFamily="34" charset="0"/>
      <p:regular r:id="rId10"/>
    </p:embeddedFont>
  </p:embeddedFontLst>
  <p:custDataLst>
    <p:tags r:id="rId11"/>
  </p:custDataLst>
  <p:defaultTextStyle>
    <a:defPPr>
      <a:defRPr lang="en-US"/>
    </a:defPPr>
    <a:lvl1pPr marL="0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1pPr>
    <a:lvl2pPr marL="1878198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2pPr>
    <a:lvl3pPr marL="3756396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3pPr>
    <a:lvl4pPr marL="5634594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4pPr>
    <a:lvl5pPr marL="7512797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5pPr>
    <a:lvl6pPr marL="9390995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6pPr>
    <a:lvl7pPr marL="11269197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7pPr>
    <a:lvl8pPr marL="13147394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8pPr>
    <a:lvl9pPr marL="15025593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Delre" initials="JD" lastIdx="0" clrIdx="0">
    <p:extLst>
      <p:ext uri="{19B8F6BF-5375-455C-9EA6-DF929625EA0E}">
        <p15:presenceInfo xmlns:p15="http://schemas.microsoft.com/office/powerpoint/2012/main" userId="Justin Delr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A1D9"/>
    <a:srgbClr val="434342"/>
    <a:srgbClr val="613318"/>
    <a:srgbClr val="ADD632"/>
    <a:srgbClr val="FFCC00"/>
    <a:srgbClr val="000000"/>
    <a:srgbClr val="00334D"/>
    <a:srgbClr val="BD4F19"/>
    <a:srgbClr val="E3DEB8"/>
    <a:srgbClr val="0C7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875" autoAdjust="0"/>
    <p:restoredTop sz="94710" autoAdjust="0"/>
  </p:normalViewPr>
  <p:slideViewPr>
    <p:cSldViewPr>
      <p:cViewPr>
        <p:scale>
          <a:sx n="30" d="100"/>
          <a:sy n="30" d="100"/>
        </p:scale>
        <p:origin x="600" y="144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handoutMaster" Target="handoutMasters/handoutMaster1.xml"/><Relationship Id="rId7" Type="http://schemas.openxmlformats.org/officeDocument/2006/relationships/font" Target="fonts/font4.fntdata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gs" Target="tags/tag1.xml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302F586B-0015-43FB-918D-31E1A09780E3}" type="datetimeFigureOut">
              <a:rPr lang="en-US" smtClean="0"/>
              <a:t>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41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05841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5F29C2D4-4424-41A2-A90C-29D31B733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13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83119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3177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12" y="4221482"/>
            <a:ext cx="47404018" cy="89877900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7" y="4221482"/>
            <a:ext cx="141480542" cy="89877900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9622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0484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37"/>
            <a:ext cx="37307521" cy="6537960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16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4"/>
            <a:ext cx="37307521" cy="720089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1pPr>
            <a:lvl2pPr marL="1878667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2pPr>
            <a:lvl3pPr marL="375733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3pPr>
            <a:lvl4pPr marL="5636001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4pPr>
            <a:lvl5pPr marL="7514669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5pPr>
            <a:lvl6pPr marL="9393336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6pPr>
            <a:lvl7pPr marL="11272007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7pPr>
            <a:lvl8pPr marL="13150673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8pPr>
            <a:lvl9pPr marL="15029342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6223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24582121"/>
            <a:ext cx="94442279" cy="69517264"/>
          </a:xfrm>
        </p:spPr>
        <p:txBody>
          <a:bodyPr/>
          <a:lstStyle>
            <a:defPPr>
              <a:defRPr kern="1200" smtId="4294967295"/>
            </a:defPPr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24582121"/>
            <a:ext cx="94442279" cy="69517264"/>
          </a:xfrm>
        </p:spPr>
        <p:txBody>
          <a:bodyPr/>
          <a:lstStyle>
            <a:defPPr>
              <a:defRPr kern="1200" smtId="4294967295"/>
            </a:defPPr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7702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79" cy="5486400"/>
          </a:xfrm>
        </p:spPr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3"/>
            <a:ext cx="19392902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9900" b="1"/>
            </a:lvl1pPr>
            <a:lvl2pPr marL="1878667" indent="0">
              <a:buNone/>
              <a:defRPr sz="8200" b="1"/>
            </a:lvl2pPr>
            <a:lvl3pPr marL="3757334" indent="0">
              <a:buNone/>
              <a:defRPr sz="7400" b="1"/>
            </a:lvl3pPr>
            <a:lvl4pPr marL="5636001" indent="0">
              <a:buNone/>
              <a:defRPr sz="6600" b="1"/>
            </a:lvl4pPr>
            <a:lvl5pPr marL="7514669" indent="0">
              <a:buNone/>
              <a:defRPr sz="6600" b="1"/>
            </a:lvl5pPr>
            <a:lvl6pPr marL="9393336" indent="0">
              <a:buNone/>
              <a:defRPr sz="6600" b="1"/>
            </a:lvl6pPr>
            <a:lvl7pPr marL="11272007" indent="0">
              <a:buNone/>
              <a:defRPr sz="6600" b="1"/>
            </a:lvl7pPr>
            <a:lvl8pPr marL="13150673" indent="0">
              <a:buNone/>
              <a:defRPr sz="6600" b="1"/>
            </a:lvl8pPr>
            <a:lvl9pPr marL="15029342" indent="0">
              <a:buNone/>
              <a:defRPr sz="6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3"/>
          </a:xfrm>
        </p:spPr>
        <p:txBody>
          <a:bodyPr/>
          <a:lstStyle>
            <a:defPPr>
              <a:defRPr kern="1200" smtId="4294967295"/>
            </a:defPPr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1" y="7368543"/>
            <a:ext cx="19400520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9900" b="1"/>
            </a:lvl1pPr>
            <a:lvl2pPr marL="1878667" indent="0">
              <a:buNone/>
              <a:defRPr sz="8200" b="1"/>
            </a:lvl2pPr>
            <a:lvl3pPr marL="3757334" indent="0">
              <a:buNone/>
              <a:defRPr sz="7400" b="1"/>
            </a:lvl3pPr>
            <a:lvl4pPr marL="5636001" indent="0">
              <a:buNone/>
              <a:defRPr sz="6600" b="1"/>
            </a:lvl4pPr>
            <a:lvl5pPr marL="7514669" indent="0">
              <a:buNone/>
              <a:defRPr sz="6600" b="1"/>
            </a:lvl5pPr>
            <a:lvl6pPr marL="9393336" indent="0">
              <a:buNone/>
              <a:defRPr sz="6600" b="1"/>
            </a:lvl6pPr>
            <a:lvl7pPr marL="11272007" indent="0">
              <a:buNone/>
              <a:defRPr sz="6600" b="1"/>
            </a:lvl7pPr>
            <a:lvl8pPr marL="13150673" indent="0">
              <a:buNone/>
              <a:defRPr sz="6600" b="1"/>
            </a:lvl8pPr>
            <a:lvl9pPr marL="15029342" indent="0">
              <a:buNone/>
              <a:defRPr sz="6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1" y="10439400"/>
            <a:ext cx="19400520" cy="18966183"/>
          </a:xfrm>
        </p:spPr>
        <p:txBody>
          <a:bodyPr/>
          <a:lstStyle>
            <a:defPPr>
              <a:defRPr kern="1200" smtId="4294967295"/>
            </a:defPPr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2/9/22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2743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841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2/9/22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6181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7" y="1310640"/>
            <a:ext cx="14439902" cy="5577840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8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39" y="1310641"/>
            <a:ext cx="24536400" cy="28094942"/>
          </a:xfrm>
        </p:spPr>
        <p:txBody>
          <a:bodyPr/>
          <a:lstStyle>
            <a:defPPr>
              <a:defRPr kern="1200" smtId="4294967295"/>
            </a:defPPr>
            <a:lvl1pPr>
              <a:defRPr sz="13200"/>
            </a:lvl1pPr>
            <a:lvl2pPr>
              <a:defRPr sz="11500"/>
            </a:lvl2pPr>
            <a:lvl3pPr>
              <a:defRPr sz="99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7" y="6888481"/>
            <a:ext cx="14439902" cy="22517103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5800"/>
            </a:lvl1pPr>
            <a:lvl2pPr marL="1878667" indent="0">
              <a:buNone/>
              <a:defRPr sz="4900"/>
            </a:lvl2pPr>
            <a:lvl3pPr marL="3757334" indent="0">
              <a:buNone/>
              <a:defRPr sz="4100"/>
            </a:lvl3pPr>
            <a:lvl4pPr marL="5636001" indent="0">
              <a:buNone/>
              <a:defRPr sz="3700"/>
            </a:lvl4pPr>
            <a:lvl5pPr marL="7514669" indent="0">
              <a:buNone/>
              <a:defRPr sz="3700"/>
            </a:lvl5pPr>
            <a:lvl6pPr marL="9393336" indent="0">
              <a:buNone/>
              <a:defRPr sz="3700"/>
            </a:lvl6pPr>
            <a:lvl7pPr marL="11272007" indent="0">
              <a:buNone/>
              <a:defRPr sz="3700"/>
            </a:lvl7pPr>
            <a:lvl8pPr marL="13150673" indent="0">
              <a:buNone/>
              <a:defRPr sz="3700"/>
            </a:lvl8pPr>
            <a:lvl9pPr marL="15029342" indent="0">
              <a:buNone/>
              <a:defRPr sz="3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3981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1" cy="2720343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8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1" cy="19751039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3200"/>
            </a:lvl1pPr>
            <a:lvl2pPr marL="1878667" indent="0">
              <a:buNone/>
              <a:defRPr sz="11500"/>
            </a:lvl2pPr>
            <a:lvl3pPr marL="3757334" indent="0">
              <a:buNone/>
              <a:defRPr sz="9900"/>
            </a:lvl3pPr>
            <a:lvl4pPr marL="5636001" indent="0">
              <a:buNone/>
              <a:defRPr sz="8200"/>
            </a:lvl4pPr>
            <a:lvl5pPr marL="7514669" indent="0">
              <a:buNone/>
              <a:defRPr sz="8200"/>
            </a:lvl5pPr>
            <a:lvl6pPr marL="9393336" indent="0">
              <a:buNone/>
              <a:defRPr sz="8200"/>
            </a:lvl6pPr>
            <a:lvl7pPr marL="11272007" indent="0">
              <a:buNone/>
              <a:defRPr sz="8200"/>
            </a:lvl7pPr>
            <a:lvl8pPr marL="13150673" indent="0">
              <a:buNone/>
              <a:defRPr sz="8200"/>
            </a:lvl8pPr>
            <a:lvl9pPr marL="15029342" indent="0">
              <a:buNone/>
              <a:defRPr sz="8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3"/>
            <a:ext cx="26334721" cy="386333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5800"/>
            </a:lvl1pPr>
            <a:lvl2pPr marL="1878667" indent="0">
              <a:buNone/>
              <a:defRPr sz="4900"/>
            </a:lvl2pPr>
            <a:lvl3pPr marL="3757334" indent="0">
              <a:buNone/>
              <a:defRPr sz="4100"/>
            </a:lvl3pPr>
            <a:lvl4pPr marL="5636001" indent="0">
              <a:buNone/>
              <a:defRPr sz="3700"/>
            </a:lvl4pPr>
            <a:lvl5pPr marL="7514669" indent="0">
              <a:buNone/>
              <a:defRPr sz="3700"/>
            </a:lvl5pPr>
            <a:lvl6pPr marL="9393336" indent="0">
              <a:buNone/>
              <a:defRPr sz="3700"/>
            </a:lvl6pPr>
            <a:lvl7pPr marL="11272007" indent="0">
              <a:buNone/>
              <a:defRPr sz="3700"/>
            </a:lvl7pPr>
            <a:lvl8pPr marL="13150673" indent="0">
              <a:buNone/>
              <a:defRPr sz="3700"/>
            </a:lvl8pPr>
            <a:lvl9pPr marL="15029342" indent="0">
              <a:buNone/>
              <a:defRPr sz="3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8135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79" cy="5486400"/>
          </a:xfrm>
          <a:prstGeom prst="rect">
            <a:avLst/>
          </a:prstGeom>
        </p:spPr>
        <p:txBody>
          <a:bodyPr vert="horz" lIns="375729" tIns="187871" rIns="375729" bIns="187871" rtlCol="0" anchor="ctr">
            <a:normAutofit/>
          </a:bodyPr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2"/>
            <a:ext cx="39502079" cy="21724623"/>
          </a:xfrm>
          <a:prstGeom prst="rect">
            <a:avLst/>
          </a:prstGeom>
        </p:spPr>
        <p:txBody>
          <a:bodyPr vert="horz" lIns="375729" tIns="187871" rIns="375729" bIns="187871" rtlCol="0">
            <a:normAutofit/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97"/>
            <a:ext cx="10241280" cy="1752600"/>
          </a:xfrm>
          <a:prstGeom prst="rect">
            <a:avLst/>
          </a:prstGeom>
        </p:spPr>
        <p:txBody>
          <a:bodyPr vert="horz" lIns="375729" tIns="187871" rIns="375729" bIns="187871" rtlCol="0" anchor="ctr"/>
          <a:lstStyle>
            <a:defPPr>
              <a:defRPr kern="1200" smtId="4294967295"/>
            </a:defPPr>
            <a:lvl1pPr algn="l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EE5B7-680E-44FF-962F-3113FAB5030E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1" y="30510497"/>
            <a:ext cx="13898880" cy="1752600"/>
          </a:xfrm>
          <a:prstGeom prst="rect">
            <a:avLst/>
          </a:prstGeom>
        </p:spPr>
        <p:txBody>
          <a:bodyPr vert="horz" lIns="375729" tIns="187871" rIns="375729" bIns="187871" rtlCol="0" anchor="ctr"/>
          <a:lstStyle>
            <a:defPPr>
              <a:defRPr kern="1200" smtId="4294967295"/>
            </a:defPPr>
            <a:lvl1pPr algn="ct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1" y="30510497"/>
            <a:ext cx="10241280" cy="1752600"/>
          </a:xfrm>
          <a:prstGeom prst="rect">
            <a:avLst/>
          </a:prstGeom>
        </p:spPr>
        <p:txBody>
          <a:bodyPr vert="horz" lIns="375729" tIns="187871" rIns="375729" bIns="187871" rtlCol="0" anchor="ctr"/>
          <a:lstStyle>
            <a:defPPr>
              <a:defRPr kern="1200" smtId="4294967295"/>
            </a:defPPr>
            <a:lvl1pPr algn="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11506200" y="16459200"/>
            <a:ext cx="14274800" cy="436880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41122600" y="16459200"/>
            <a:ext cx="14274800" cy="436880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6959600" y="33426400"/>
            <a:ext cx="29972000" cy="1549400"/>
          </a:xfrm>
          <a:prstGeom prst="rect">
            <a:avLst/>
          </a:prstGeom>
        </p:spPr>
      </p:pic>
      <p:sp>
        <p:nvSpPr>
          <p:cNvPr id="10" name="New shape"/>
          <p:cNvSpPr/>
          <p:nvPr/>
        </p:nvSpPr>
        <p:spPr>
          <a:xfrm>
            <a:off x="6959600" y="33997900"/>
            <a:ext cx="219456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880">
                <a:solidFill>
                  <a:srgbClr val="808080"/>
                </a:solidFill>
              </a:rPr>
              <a:t>Template ID: concludingcider  Size: 48x36</a:t>
            </a:r>
          </a:p>
        </p:txBody>
      </p:sp>
    </p:spTree>
    <p:extLst>
      <p:ext uri="{BB962C8B-B14F-4D97-AF65-F5344CB8AC3E}">
        <p14:creationId xmlns:p14="http://schemas.microsoft.com/office/powerpoint/2010/main" val="422247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</p:sldLayoutIdLst>
  <p:transition/>
  <p:txStyles>
    <p:titleStyle>
      <a:defPPr>
        <a:defRPr kern="1200" smtId="4294967295"/>
      </a:defPPr>
      <a:lvl1pPr algn="ctr" defTabSz="3757334" rtl="0" eaLnBrk="1" latinLnBrk="0" hangingPunct="1">
        <a:spcBef>
          <a:spcPct val="0"/>
        </a:spcBef>
        <a:buNone/>
        <a:defRPr sz="18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defPPr>
        <a:defRPr kern="1200" smtId="4294967295"/>
      </a:defPPr>
      <a:lvl1pPr marL="1409002" indent="-1409002" algn="l" defTabSz="3757334" rtl="0" eaLnBrk="1" latinLnBrk="0" hangingPunct="1">
        <a:spcBef>
          <a:spcPct val="20000"/>
        </a:spcBef>
        <a:buFont typeface="Arial" pitchFamily="34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1pPr>
      <a:lvl2pPr marL="3052839" indent="-1174172" algn="l" defTabSz="3757334" rtl="0" eaLnBrk="1" latinLnBrk="0" hangingPunct="1">
        <a:spcBef>
          <a:spcPct val="20000"/>
        </a:spcBef>
        <a:buFont typeface="Arial" pitchFamily="34" charset="0"/>
        <a:buChar char="–"/>
        <a:defRPr sz="11500" kern="1200">
          <a:solidFill>
            <a:schemeClr val="tx1"/>
          </a:solidFill>
          <a:latin typeface="+mn-lt"/>
          <a:ea typeface="+mn-ea"/>
          <a:cs typeface="+mn-cs"/>
        </a:defRPr>
      </a:lvl2pPr>
      <a:lvl3pPr marL="4696668" indent="-939334" algn="l" defTabSz="3757334" rtl="0" eaLnBrk="1" latinLnBrk="0" hangingPunct="1">
        <a:spcBef>
          <a:spcPct val="20000"/>
        </a:spcBef>
        <a:buFont typeface="Arial" pitchFamily="34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6575335" indent="-939334" algn="l" defTabSz="3757334" rtl="0" eaLnBrk="1" latinLnBrk="0" hangingPunct="1">
        <a:spcBef>
          <a:spcPct val="20000"/>
        </a:spcBef>
        <a:buFont typeface="Arial" pitchFamily="34" charset="0"/>
        <a:buChar char="–"/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454002" indent="-939334" algn="l" defTabSz="3757334" rtl="0" eaLnBrk="1" latinLnBrk="0" hangingPunct="1">
        <a:spcBef>
          <a:spcPct val="20000"/>
        </a:spcBef>
        <a:buFont typeface="Arial" pitchFamily="34" charset="0"/>
        <a:buChar char="»"/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332673" indent="-939334" algn="l" defTabSz="375733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11341" indent="-939334" algn="l" defTabSz="375733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090008" indent="-939334" algn="l" defTabSz="375733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5968675" indent="-939334" algn="l" defTabSz="375733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878667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2pPr>
      <a:lvl3pPr marL="3757334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5636001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4pPr>
      <a:lvl5pPr marL="7514669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5pPr>
      <a:lvl6pPr marL="9393336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6pPr>
      <a:lvl7pPr marL="11272007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7pPr>
      <a:lvl8pPr marL="13150673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8pPr>
      <a:lvl9pPr marL="15029342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 rot="5400000" flipH="1">
            <a:off x="20955000" y="9982200"/>
            <a:ext cx="1981200" cy="4389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 rot="5400000" flipH="1">
            <a:off x="21945600" y="8610601"/>
            <a:ext cx="0" cy="43891200"/>
          </a:xfrm>
          <a:prstGeom prst="line">
            <a:avLst/>
          </a:prstGeom>
          <a:ln w="2540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D1E8EEA0-ED67-4B13-A826-1A8457285CCB}"/>
              </a:ext>
            </a:extLst>
          </p:cNvPr>
          <p:cNvSpPr txBox="1"/>
          <p:nvPr/>
        </p:nvSpPr>
        <p:spPr>
          <a:xfrm>
            <a:off x="4381499" y="1524000"/>
            <a:ext cx="35128203" cy="2937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 smtId="4294967295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761086">
              <a:spcBef>
                <a:spcPct val="20000"/>
              </a:spcBef>
              <a:defRPr/>
            </a:pPr>
            <a:r>
              <a:rPr lang="en-US" sz="8500" b="1" dirty="0">
                <a:solidFill>
                  <a:srgbClr val="434342"/>
                </a:solidFill>
                <a:latin typeface="Quattrocento" panose="02020802030000000404" pitchFamily="18" charset="0"/>
              </a:rPr>
              <a:t>A Human-Centered Hierarchical Framework for Dialogue System Construction and Evaluation</a:t>
            </a:r>
          </a:p>
        </p:txBody>
      </p:sp>
      <p:sp>
        <p:nvSpPr>
          <p:cNvPr id="55" name="Text Placeholder 5">
            <a:extLst>
              <a:ext uri="{FF2B5EF4-FFF2-40B4-BE49-F238E27FC236}">
                <a16:creationId xmlns:a16="http://schemas.microsoft.com/office/drawing/2014/main" id="{17285E29-F4EF-4B9F-90C7-5108CA16C10F}"/>
              </a:ext>
            </a:extLst>
          </p:cNvPr>
          <p:cNvSpPr txBox="1"/>
          <p:nvPr/>
        </p:nvSpPr>
        <p:spPr>
          <a:xfrm>
            <a:off x="4381499" y="4725531"/>
            <a:ext cx="35128203" cy="189590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kern="1200" smtId="4294967295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56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Salvatore Giorgi</a:t>
            </a:r>
            <a:r>
              <a:rPr lang="en-US" sz="56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1</a:t>
            </a:r>
            <a:r>
              <a:rPr lang="en-US" sz="56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, Farhan Ahmed</a:t>
            </a:r>
            <a:r>
              <a:rPr lang="en-US" sz="56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2</a:t>
            </a:r>
            <a:r>
              <a:rPr lang="en-US" sz="56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, Lyle Ungar</a:t>
            </a:r>
            <a:r>
              <a:rPr lang="en-US" sz="56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1</a:t>
            </a:r>
            <a:r>
              <a:rPr lang="en-US" sz="56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, H. Andrew Schwartz</a:t>
            </a:r>
            <a:r>
              <a:rPr lang="en-US" sz="56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2</a:t>
            </a:r>
          </a:p>
          <a:p>
            <a:pPr algn="ctr">
              <a:defRPr/>
            </a:pPr>
            <a:r>
              <a:rPr lang="en-US" sz="56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1</a:t>
            </a:r>
            <a:r>
              <a:rPr lang="en-US" sz="56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University of Pennsylvania, </a:t>
            </a:r>
            <a:r>
              <a:rPr lang="en-US" sz="56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2</a:t>
            </a:r>
            <a:r>
              <a:rPr lang="en-US" sz="56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Stony Brook University</a:t>
            </a:r>
          </a:p>
        </p:txBody>
      </p:sp>
      <p:sp>
        <p:nvSpPr>
          <p:cNvPr id="37" name="Rectangle 10"/>
          <p:cNvSpPr>
            <a:spLocks noChangeArrowheads="1"/>
          </p:cNvSpPr>
          <p:nvPr/>
        </p:nvSpPr>
        <p:spPr bwMode="auto">
          <a:xfrm>
            <a:off x="800502" y="7299461"/>
            <a:ext cx="9957825" cy="91440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  <a:effectLst/>
        </p:spPr>
        <p:txBody>
          <a:bodyPr wrap="none" lIns="137126" tIns="0" rIns="137126" bIns="0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rgbClr val="FFFFFF"/>
                </a:solidFill>
                <a:latin typeface="Quattrocento" panose="02020802030000000404" pitchFamily="18" charset="0"/>
              </a:rPr>
              <a:t>Introduction</a:t>
            </a: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0ABBC78D-0CDC-4D4E-A8CD-23A5559A6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98" y="19423459"/>
            <a:ext cx="9957825" cy="1068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3300" b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Task</a:t>
            </a:r>
            <a:r>
              <a:rPr lang="en-US" sz="33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: Create metrics which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Correlate with human judgements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Are explainable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300" dirty="0">
              <a:solidFill>
                <a:schemeClr val="tx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3300" b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Data</a:t>
            </a:r>
            <a:r>
              <a:rPr lang="en-US" sz="33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: Evaluated across 5 turn-level data sets,</a:t>
            </a:r>
          </a:p>
          <a:p>
            <a:pPr>
              <a:lnSpc>
                <a:spcPct val="110000"/>
              </a:lnSpc>
            </a:pPr>
            <a:endParaRPr lang="en-US" sz="3300" dirty="0">
              <a:solidFill>
                <a:schemeClr val="tx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3300" b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Evaluation</a:t>
            </a:r>
            <a:r>
              <a:rPr lang="en-US" sz="33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: metrics must correlate with human evaluations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300" i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Appropriateness</a:t>
            </a:r>
          </a:p>
          <a:p>
            <a:pPr marL="1600200" lvl="2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The response is appropriate given the preceding dialogue.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300" i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Content</a:t>
            </a:r>
          </a:p>
          <a:p>
            <a:pPr marL="1600200" lvl="2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How much information is provided in the response.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300" i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Grammar</a:t>
            </a:r>
          </a:p>
          <a:p>
            <a:pPr marL="1600200" lvl="2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The quality of the English grammar.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300" i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Relevance</a:t>
            </a:r>
          </a:p>
          <a:p>
            <a:pPr marL="1600200" lvl="2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The response content is related to the preceding dialogue.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7E80D786-D74D-4324-9F95-59B544BBB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01" y="18031668"/>
            <a:ext cx="9957825" cy="91440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  <a:effectLst/>
        </p:spPr>
        <p:txBody>
          <a:bodyPr wrap="none" lIns="137126" tIns="0" rIns="137126" bIns="0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rgbClr val="FFFFFF"/>
                </a:solidFill>
                <a:latin typeface="Quattrocento" panose="02020802030000000404" pitchFamily="18" charset="0"/>
              </a:rPr>
              <a:t>Dialogue System Technology Challenge 10</a:t>
            </a: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C0234601-D933-4311-BDF5-42800658B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00216" y="7302703"/>
            <a:ext cx="9957825" cy="91440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  <a:effectLst/>
        </p:spPr>
        <p:txBody>
          <a:bodyPr wrap="none" lIns="137126" tIns="0" rIns="137126" bIns="0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rgbClr val="FFFFFF"/>
                </a:solidFill>
                <a:latin typeface="Quattrocento" panose="02020802030000000404" pitchFamily="18" charset="0"/>
              </a:rPr>
              <a:t>Conclusions</a:t>
            </a:r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4D3A2477-3C43-4479-B3DF-0DE4A78D1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00214" y="19250303"/>
            <a:ext cx="9957825" cy="616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Privacy, toxic and offensive content, willingness to share research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Imparting system with human qualities can be dangerous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Alternatively, dialog systems may exhibit extremely limited variation in such traits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Potential "Wall Street Journal effect”: dialog system only converse like middle aged white men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10">
            <a:extLst>
              <a:ext uri="{FF2B5EF4-FFF2-40B4-BE49-F238E27FC236}">
                <a16:creationId xmlns:a16="http://schemas.microsoft.com/office/drawing/2014/main" id="{A5FFB638-77FE-4FE9-BAAF-8DA0D3D62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00215" y="18031668"/>
            <a:ext cx="9957825" cy="91440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  <a:effectLst/>
        </p:spPr>
        <p:txBody>
          <a:bodyPr wrap="none" lIns="137126" tIns="0" rIns="137126" bIns="0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rgbClr val="FFFFFF"/>
                </a:solidFill>
                <a:latin typeface="Quattrocento" panose="02020802030000000404" pitchFamily="18" charset="0"/>
              </a:rPr>
              <a:t>Ethics</a:t>
            </a: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B5E2F400-1DE7-4017-9279-9468D6449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4546" y="8355809"/>
            <a:ext cx="9953907" cy="406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We propose two general sets of human-like measures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States and Traits</a:t>
            </a:r>
          </a:p>
          <a:p>
            <a:pPr marL="1485900" lvl="2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States</a:t>
            </a:r>
            <a:r>
              <a:rPr lang="en-US" sz="28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: thoughts/behaviors in a specific place/time</a:t>
            </a:r>
          </a:p>
          <a:p>
            <a:pPr marL="1485900" lvl="2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Traits</a:t>
            </a:r>
            <a:r>
              <a:rPr lang="en-US" sz="28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: generalize across situations,  stable across time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Linguistic Matching</a:t>
            </a:r>
          </a:p>
          <a:p>
            <a:pPr marL="1485900" lvl="2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unconscious matching tendencies in postures, facial expressions, pitch, pausing, length, and use of function words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299F74-A7A2-4C5B-AAF3-D8CD94AEEADF}"/>
              </a:ext>
            </a:extLst>
          </p:cNvPr>
          <p:cNvSpPr/>
          <p:nvPr/>
        </p:nvSpPr>
        <p:spPr>
          <a:xfrm rot="5400000" flipH="1">
            <a:off x="21602700" y="-21602700"/>
            <a:ext cx="685799" cy="43891200"/>
          </a:xfrm>
          <a:prstGeom prst="rect">
            <a:avLst/>
          </a:prstGeom>
          <a:solidFill>
            <a:srgbClr val="08A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EDC484-DCD7-8145-A93E-5350F6EE2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728" y="3815730"/>
            <a:ext cx="5689369" cy="1857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F2A54-D19C-D948-A494-678AD0428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7101" y="3676813"/>
            <a:ext cx="5689369" cy="20878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E9C2F1-51C7-9B45-820A-B267F6180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7522" y="9142324"/>
            <a:ext cx="9957825" cy="7545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18F056-7319-F642-B050-379A75236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6662" y="19126200"/>
            <a:ext cx="20765707" cy="6290589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466237CC-1ECF-274E-92F2-CD480C366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2745" y="18031668"/>
            <a:ext cx="20765708" cy="91440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  <a:effectLst/>
        </p:spPr>
        <p:txBody>
          <a:bodyPr wrap="none" lIns="137126" tIns="0" rIns="137126" bIns="0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rgbClr val="FFFFFF"/>
                </a:solidFill>
                <a:latin typeface="Quattrocento" panose="02020802030000000404" pitchFamily="18" charset="0"/>
              </a:rPr>
              <a:t>Results</a:t>
            </a: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5FC2F1DA-E083-A141-9FF1-ADBAB8F73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7520" y="7302703"/>
            <a:ext cx="9957825" cy="91440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  <a:effectLst/>
        </p:spPr>
        <p:txBody>
          <a:bodyPr wrap="none" lIns="137126" tIns="0" rIns="137126" bIns="0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rgbClr val="FFFFFF"/>
                </a:solidFill>
                <a:latin typeface="Quattrocento" panose="02020802030000000404" pitchFamily="18" charset="0"/>
              </a:rPr>
              <a:t>The Hierarchy</a:t>
            </a: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E998ACED-3401-AE44-AF01-9B59903CC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74545" y="7293441"/>
            <a:ext cx="9957825" cy="91440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  <a:effectLst/>
        </p:spPr>
        <p:txBody>
          <a:bodyPr wrap="none" lIns="137126" tIns="0" rIns="137126" bIns="0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rgbClr val="FFFFFF"/>
                </a:solidFill>
                <a:latin typeface="Quattrocento" panose="02020802030000000404" pitchFamily="18" charset="0"/>
              </a:rPr>
              <a:t>Human-Centered Measures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AD0D695-1D5E-704B-B2D8-634EDDE06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11656"/>
              </p:ext>
            </p:extLst>
          </p:nvPr>
        </p:nvGraphicFramePr>
        <p:xfrm>
          <a:off x="22345855" y="12534521"/>
          <a:ext cx="9953913" cy="5077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2745">
                  <a:extLst>
                    <a:ext uri="{9D8B030D-6E8A-4147-A177-3AD203B41FA5}">
                      <a16:colId xmlns:a16="http://schemas.microsoft.com/office/drawing/2014/main" val="12226303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926048197"/>
                    </a:ext>
                  </a:extLst>
                </a:gridCol>
                <a:gridCol w="3648568">
                  <a:extLst>
                    <a:ext uri="{9D8B030D-6E8A-4147-A177-3AD203B41FA5}">
                      <a16:colId xmlns:a16="http://schemas.microsoft.com/office/drawing/2014/main" val="3327684247"/>
                    </a:ext>
                  </a:extLst>
                </a:gridCol>
              </a:tblGrid>
              <a:tr h="846278">
                <a:tc gridSpan="3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Task Metrics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553112"/>
                  </a:ext>
                </a:extLst>
              </a:tr>
              <a:tr h="846278">
                <a:tc>
                  <a:txBody>
                    <a:bodyPr/>
                    <a:lstStyle/>
                    <a:p>
                      <a:r>
                        <a:rPr lang="en-US" sz="3200" b="0" dirty="0"/>
                        <a:t>Agreeableness</a:t>
                      </a:r>
                      <a:r>
                        <a:rPr lang="en-US" sz="3200" b="0" baseline="30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0" dirty="0"/>
                        <a:t>Trait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0" dirty="0"/>
                        <a:t>Dialog system, agent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457974"/>
                  </a:ext>
                </a:extLst>
              </a:tr>
              <a:tr h="846278">
                <a:tc>
                  <a:txBody>
                    <a:bodyPr/>
                    <a:lstStyle/>
                    <a:p>
                      <a:r>
                        <a:rPr lang="en-US" sz="3200" b="0" dirty="0"/>
                        <a:t>Empathy</a:t>
                      </a:r>
                      <a:r>
                        <a:rPr lang="en-US" sz="3200" b="0" baseline="30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0" dirty="0"/>
                        <a:t>Trait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0" dirty="0"/>
                        <a:t>Dialog system, agent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6418180"/>
                  </a:ext>
                </a:extLst>
              </a:tr>
              <a:tr h="846278">
                <a:tc>
                  <a:txBody>
                    <a:bodyPr/>
                    <a:lstStyle/>
                    <a:p>
                      <a:r>
                        <a:rPr lang="en-US" sz="3200" b="0" dirty="0"/>
                        <a:t>Emotional Entropy</a:t>
                      </a:r>
                      <a:r>
                        <a:rPr lang="en-US" sz="3200" b="0" baseline="30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0" dirty="0"/>
                        <a:t>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0" dirty="0"/>
                        <a:t>Agent, dialog, turn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2658991"/>
                  </a:ext>
                </a:extLst>
              </a:tr>
              <a:tr h="846278">
                <a:tc>
                  <a:txBody>
                    <a:bodyPr/>
                    <a:lstStyle/>
                    <a:p>
                      <a:r>
                        <a:rPr lang="en-US" sz="3200" b="0" dirty="0"/>
                        <a:t>Linguistic Style Matching</a:t>
                      </a:r>
                      <a:r>
                        <a:rPr lang="en-US" sz="3200" b="0" baseline="30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0" dirty="0"/>
                        <a:t>Matching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0" dirty="0"/>
                        <a:t>Agent, dialog, turn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524402"/>
                  </a:ext>
                </a:extLst>
              </a:tr>
              <a:tr h="846278">
                <a:tc>
                  <a:txBody>
                    <a:bodyPr/>
                    <a:lstStyle/>
                    <a:p>
                      <a:r>
                        <a:rPr lang="en-US" sz="3200" b="0" dirty="0"/>
                        <a:t>Emotion Matching</a:t>
                      </a:r>
                      <a:r>
                        <a:rPr lang="en-US" sz="3200" b="0" baseline="30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0" dirty="0"/>
                        <a:t>Matching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0" dirty="0"/>
                        <a:t>Agent, dialog, turn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42706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E2A1C60-C7DB-924F-A715-B14978795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0770" y="25797787"/>
            <a:ext cx="9257683" cy="4261797"/>
          </a:xfrm>
          <a:prstGeom prst="rect">
            <a:avLst/>
          </a:prstGeom>
        </p:spPr>
      </p:pic>
      <p:sp>
        <p:nvSpPr>
          <p:cNvPr id="33" name="TextBox 19">
            <a:extLst>
              <a:ext uri="{FF2B5EF4-FFF2-40B4-BE49-F238E27FC236}">
                <a16:creationId xmlns:a16="http://schemas.microsoft.com/office/drawing/2014/main" id="{C82C0417-959A-1A42-BD82-C5101F79F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1438" y="26112054"/>
            <a:ext cx="10754417" cy="31871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342900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Table 1 (turn-level data):</a:t>
            </a:r>
          </a:p>
          <a:p>
            <a:pPr marL="1485900" lvl="2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Emotional Entropy (state) performs best on turn-level data</a:t>
            </a:r>
          </a:p>
          <a:p>
            <a:pPr marL="1485900" lvl="2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Matching metrics outperform traits</a:t>
            </a:r>
          </a:p>
          <a:p>
            <a:pPr marL="342900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Table 2 (dialog-level data):</a:t>
            </a:r>
          </a:p>
          <a:p>
            <a:pPr marL="1485900" lvl="2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Trait level measures outperform others at the dialog level</a:t>
            </a:r>
            <a:r>
              <a:rPr lang="en-US" sz="3200" b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2CD57F07-43AF-C94C-9A72-1C6A8B30F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844" y="8594859"/>
            <a:ext cx="9957825" cy="860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Goal</a:t>
            </a: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: human-like open-domain system</a:t>
            </a:r>
          </a:p>
          <a:p>
            <a:pPr>
              <a:lnSpc>
                <a:spcPct val="110000"/>
              </a:lnSpc>
            </a:pPr>
            <a:endParaRPr lang="en-US" sz="3600" dirty="0">
              <a:solidFill>
                <a:schemeClr val="tx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Dialog agents are </a:t>
            </a:r>
            <a:r>
              <a:rPr lang="en-US" sz="3600" b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created</a:t>
            </a: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with human-like traits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Empathy, personality, emotions</a:t>
            </a:r>
          </a:p>
          <a:p>
            <a:pPr>
              <a:lnSpc>
                <a:spcPct val="110000"/>
              </a:lnSpc>
            </a:pPr>
            <a:endParaRPr lang="en-US" sz="3600" dirty="0">
              <a:solidFill>
                <a:schemeClr val="tx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Dialog agents are also </a:t>
            </a:r>
            <a:r>
              <a:rPr lang="en-US" sz="3600" b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evaluated</a:t>
            </a: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as humans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Which speaker sounds human?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Does this response make sense?</a:t>
            </a:r>
          </a:p>
          <a:p>
            <a:pPr>
              <a:lnSpc>
                <a:spcPct val="110000"/>
              </a:lnSpc>
            </a:pPr>
            <a:endParaRPr lang="en-US" sz="3600" dirty="0">
              <a:solidFill>
                <a:schemeClr val="tx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The current work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Define a hierarchical framework for dialog system evaluation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Propose psychologically-grounded and human-centered evaluation measures</a:t>
            </a:r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55D68A95-E6F7-BC4A-A13E-2B51E7309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57652" y="8547233"/>
            <a:ext cx="9957825" cy="6773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Trait-level measures worked best when evaluated at higher levels (dialogs)</a:t>
            </a: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State and matching measures worked best on turn-level data</a:t>
            </a: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Limited task data (evaluated at the turn-level only)</a:t>
            </a: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Metrics not optimized to correlate with task metrics (grammar, etc.)</a:t>
            </a:r>
          </a:p>
        </p:txBody>
      </p:sp>
      <p:sp>
        <p:nvSpPr>
          <p:cNvPr id="41" name="TextBox 19">
            <a:extLst>
              <a:ext uri="{FF2B5EF4-FFF2-40B4-BE49-F238E27FC236}">
                <a16:creationId xmlns:a16="http://schemas.microsoft.com/office/drawing/2014/main" id="{8D47225D-059E-B144-8AD6-8BE1B8786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54648" y="25378781"/>
            <a:ext cx="9957825" cy="473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References</a:t>
            </a:r>
            <a:endParaRPr lang="en-US" sz="3600" dirty="0">
              <a:solidFill>
                <a:schemeClr val="tx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Park, G., Schwartz, H. A., Eichstaedt, J. C., Kern, M. L., Kosinski, M., Stillwell, D. J., ... &amp; Seligman, M. E. (2015). Automatic personality assessment through social media language. </a:t>
            </a:r>
            <a:r>
              <a:rPr lang="en-US" i="1" dirty="0"/>
              <a:t>Journal of personality and social psychology</a:t>
            </a:r>
            <a:r>
              <a:rPr lang="en-US" dirty="0"/>
              <a:t>, </a:t>
            </a:r>
            <a:r>
              <a:rPr lang="en-US" i="1" dirty="0"/>
              <a:t>108</a:t>
            </a:r>
            <a:r>
              <a:rPr lang="en-US" dirty="0"/>
              <a:t>(6), 934.</a:t>
            </a:r>
          </a:p>
          <a:p>
            <a:pPr marL="571500" indent="-5715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Abdul-</a:t>
            </a:r>
            <a:r>
              <a:rPr lang="en-US" dirty="0" err="1"/>
              <a:t>Mageed</a:t>
            </a:r>
            <a:r>
              <a:rPr lang="en-US" dirty="0"/>
              <a:t>, M., </a:t>
            </a:r>
            <a:r>
              <a:rPr lang="en-US" dirty="0" err="1"/>
              <a:t>Buffone</a:t>
            </a:r>
            <a:r>
              <a:rPr lang="en-US" dirty="0"/>
              <a:t>, A., Peng, H., Eichstaedt, J., &amp; Ungar, L. (2017, May). Recognizing pathogenic empathy in social media. In </a:t>
            </a:r>
            <a:r>
              <a:rPr lang="en-US" i="1" dirty="0"/>
              <a:t>Proceedings of the International AAAI Conference on Web and Social Media</a:t>
            </a:r>
            <a:r>
              <a:rPr lang="en-US" dirty="0"/>
              <a:t> (Vol. 11, No. 1, pp. 448-451).</a:t>
            </a:r>
          </a:p>
          <a:p>
            <a:pPr marL="571500" indent="-5715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Mohammad, S. M., &amp; </a:t>
            </a:r>
            <a:r>
              <a:rPr lang="en-US" dirty="0" err="1"/>
              <a:t>Kiritchenko</a:t>
            </a:r>
            <a:r>
              <a:rPr lang="en-US" dirty="0"/>
              <a:t>, S. (2015). Using hashtags to capture fine emotion categories from tweets. </a:t>
            </a:r>
            <a:r>
              <a:rPr lang="en-US" i="1" dirty="0"/>
              <a:t>Computational Intelligence</a:t>
            </a:r>
            <a:r>
              <a:rPr lang="en-US" dirty="0"/>
              <a:t>, </a:t>
            </a:r>
            <a:r>
              <a:rPr lang="en-US" i="1" dirty="0"/>
              <a:t>31</a:t>
            </a:r>
            <a:r>
              <a:rPr lang="en-US" dirty="0"/>
              <a:t>(2), 301-326.</a:t>
            </a:r>
          </a:p>
          <a:p>
            <a:pPr marL="571500" indent="-5715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Ireland, M. E., </a:t>
            </a:r>
            <a:r>
              <a:rPr lang="en-US" dirty="0" err="1"/>
              <a:t>Slatcher</a:t>
            </a:r>
            <a:r>
              <a:rPr lang="en-US" dirty="0"/>
              <a:t>, R. B., Eastwick, P. W., Scissors, L. E., Finkel, E. J., &amp; Pennebaker, J. W. (2011). Language style matching predicts relationship initiation and stability. </a:t>
            </a:r>
            <a:r>
              <a:rPr lang="en-US" i="1" dirty="0"/>
              <a:t>Psychological science</a:t>
            </a:r>
            <a:r>
              <a:rPr lang="en-US" dirty="0"/>
              <a:t>, </a:t>
            </a:r>
            <a:r>
              <a:rPr lang="en-US" i="1" dirty="0"/>
              <a:t>22</a:t>
            </a:r>
            <a:r>
              <a:rPr lang="en-US" dirty="0"/>
              <a:t>(1), </a:t>
            </a:r>
            <a:r>
              <a:rPr lang="en-US"/>
              <a:t>39-44.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87106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concludingcider|09-2018"/>
</p:tagLst>
</file>

<file path=ppt/theme/theme1.xml><?xml version="1.0" encoding="utf-8"?>
<a:theme xmlns:a="http://schemas.openxmlformats.org/drawingml/2006/main" name="Office Theme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3284</TotalTime>
  <Words>588</Words>
  <Application>Microsoft Macintosh PowerPoint</Application>
  <PresentationFormat>Custom</PresentationFormat>
  <Paragraphs>80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Quattrocento</vt:lpstr>
      <vt:lpstr>Calibri</vt:lpstr>
      <vt:lpstr>Quattrocento Sans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for a scientific poster</dc:title>
  <dc:subject>Template For Scientific Poster Presentation</dc:subject>
  <dc:creator>Graphicsland/MakeSigns.com</dc:creator>
  <cp:keywords>scientific, research, template, custom, poster, presentation, symposium, printing, powerpoint, create, design, example, sample, download</cp:keywords>
  <dc:description>Download our scientific poster templates at no cost to you and get one step closer to making a great research poster.</dc:description>
  <cp:lastModifiedBy>Giorgi, Salvatore Jeffrey</cp:lastModifiedBy>
  <cp:revision>16</cp:revision>
  <cp:lastPrinted>2011-01-21T18:13:44Z</cp:lastPrinted>
  <dcterms:modified xsi:type="dcterms:W3CDTF">2022-02-10T20:45:41Z</dcterms:modified>
  <cp:category>science research poster</cp:category>
</cp:coreProperties>
</file>